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992" r:id="rId3"/>
    <p:sldId id="990" r:id="rId4"/>
    <p:sldId id="269" r:id="rId5"/>
    <p:sldId id="270" r:id="rId6"/>
    <p:sldId id="991" r:id="rId7"/>
    <p:sldId id="262" r:id="rId8"/>
    <p:sldId id="877" r:id="rId9"/>
    <p:sldId id="974" r:id="rId10"/>
    <p:sldId id="935" r:id="rId11"/>
    <p:sldId id="994" r:id="rId12"/>
    <p:sldId id="989" r:id="rId13"/>
    <p:sldId id="993" r:id="rId14"/>
    <p:sldId id="983" r:id="rId15"/>
    <p:sldId id="984" r:id="rId16"/>
    <p:sldId id="267" r:id="rId17"/>
    <p:sldId id="266" r:id="rId18"/>
    <p:sldId id="268" r:id="rId19"/>
    <p:sldId id="988" r:id="rId20"/>
    <p:sldId id="987" r:id="rId21"/>
    <p:sldId id="995" r:id="rId22"/>
    <p:sldId id="9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185F3-40CD-480E-A8F9-C24661355390}" v="104" dt="2019-07-15T14:29:34.0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9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F2D58-DC0D-4C73-9D33-936C1C42D74D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A64B9-1320-4FF9-9F2F-6AA4F680C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69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019C3D-6B82-4E75-BE86-B5F12C29B0BC}" type="slidenum">
              <a:rPr lang="en-US"/>
              <a:pPr/>
              <a:t>8</a:t>
            </a:fld>
            <a:endParaRPr lang="en-US"/>
          </a:p>
        </p:txBody>
      </p:sp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/>
        <p:txBody>
          <a:bodyPr lIns="92925" tIns="46463" rIns="92925" bIns="46463"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939466" y="8842029"/>
            <a:ext cx="301376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25" tIns="46463" rIns="92925" bIns="46463" anchor="b"/>
          <a:lstStyle/>
          <a:p>
            <a:pPr algn="r"/>
            <a:fld id="{EE72BD70-AA47-46F1-A967-6419C9EC115B}" type="slidenum">
              <a:rPr lang="en-US" sz="1200"/>
              <a:pPr algn="r"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4075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E0B3-0C10-4366-BA40-60F75D602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3B5B1-CD87-417E-A019-F57EFE2B7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5E56E-0E58-4789-95BE-CB01F6DEB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6E3AB-B7EA-4FDF-9715-95C8E779F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4DC11-D2E1-4459-B98A-4FE2A0C5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5A26-8DA6-427E-8A91-512A122D9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A5101-11FA-48B9-9B35-1A58897AA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2940B-3275-4461-A4AA-5CC13B758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DEF6F-A419-47A5-9496-B70C5DB1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BA50D-B912-4D09-A387-9EBB90726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1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92292-6871-4AA8-8B0B-A46C7FE8C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068351-F6FF-4CB1-913B-74410DB80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9DC15-849B-4318-B320-D26B5E8B5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3E046-FF84-4F3B-82D9-C3A282AAA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4DCD1-4825-49C3-ACEE-E76DB2C4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5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E3E9-5E9E-4C28-ACCE-97F67B2E1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98F28-2330-4124-974B-7C0BEA875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CBAA4-7CA0-4C46-A004-DDB5F0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A8E7B-D6B0-4627-8C67-9EE92CEF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C8A4F-C8C8-4EA7-BF9C-2311147B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3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71CBF-7E8A-4317-A438-73B08F45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60650-F972-4327-89C2-F6CD33423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2356C-8BB9-4139-B8FF-C543CA18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613FB-E586-4139-8CF2-AA370CE7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C4C23-890D-41A2-B249-5E54D1C9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5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9025A-6FAF-4C6C-BCF8-DF82CAA6A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9F7DF-9BA2-4AE3-A295-CC0CD0ED7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9B8A4-F9E2-428A-9586-B1F2B997E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7E62E-D97B-482C-BD4F-7FFFBED3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9C9A0-3B89-4C68-8B04-04BD91B0E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FA9E1-8EED-4AC9-8232-2AE187C43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9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C25C-1350-493F-B222-E733CA87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C65FB-82AD-4A69-9FBB-CA7E2471C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AB503-DFFA-43D5-94A1-1E943F260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8A41A-BB09-4E4C-8B1F-9374B007A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D7B9ED-4C2E-41AC-B273-8C17B120B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177D59-0CA1-4FD4-98C0-4CCA3D59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B0AA0C-5623-478F-A644-A483B32FF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36C41-C840-4CC8-ADE8-C0DB3B8B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35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7AF4-6AA9-4300-9F3E-50781BC9D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175F6-558E-4C5B-B200-86DAB2D34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31C01-3E87-44DA-8411-2D36E6130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282B4-5A38-446E-975B-2C711883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7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B7DE90-5689-41F0-A08F-BFBEAC5E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3081B-7E55-425E-AEAF-A44C56AD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16906-0E0D-400E-8686-F46D6576B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55B7-31B2-48B3-A1E5-C97A91F9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096C-1622-4C33-8BC7-C4D62C8D1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931B7-0638-4F04-ADE6-D739734B9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C0E86-E636-4871-A3A0-C6F6462D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646F3-F31A-41DD-8118-455D56F4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B30CB-A9FA-40C4-96D2-C091C9D1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12920-AC8B-4FC0-B45D-A7D2E0D49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03DC1A-0970-49F0-9B58-FD99EFF8E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868EF-20DC-465C-B2A4-B208F27AD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B0BD4-70BE-4BB2-B107-A6500C6B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6F095-95C2-4491-802A-BBEF80643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219F6-1FF9-4DD1-AD88-AFD59633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7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FCA0D-F051-4AE5-AE25-35423A23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E4D04-9D76-4B21-BF78-D6AEF16C3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29C6B-04B4-4FDC-B591-3D2669518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5C34B-382C-436C-BC26-189B02B6781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0937B-3653-4D71-A48F-6E1AB3D7F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BC5E3-93E2-4A95-8943-E45DE9356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9E5C0-36B1-4479-84BB-C15719B52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B4450-BE84-4A21-AED7-553EAF71B8DC}"/>
              </a:ext>
            </a:extLst>
          </p:cNvPr>
          <p:cNvSpPr/>
          <p:nvPr/>
        </p:nvSpPr>
        <p:spPr>
          <a:xfrm>
            <a:off x="718204" y="34211"/>
            <a:ext cx="1119187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Watershed Restoration, Chesapeake Bay</a:t>
            </a:r>
          </a:p>
          <a:p>
            <a:endParaRPr lang="en-US" sz="1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Nutrients and Sediment: The Chesapeake Bay TMDL Process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Paul D. Capel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(capel001@umn.edu)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University of Minnesota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Department of Civil, Environmental, and Geo-  Engineering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U.S. Geological Survey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National Water Quality Assessment Program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Gary W. Shenk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(GShenk@chesapeakebay.net)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U.S. Geological Survey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Chesapeake Bay Program</a:t>
            </a:r>
          </a:p>
          <a:p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AutoShape 2" descr="Related image">
            <a:extLst>
              <a:ext uri="{FF2B5EF4-FFF2-40B4-BE49-F238E27FC236}">
                <a16:creationId xmlns:a16="http://schemas.microsoft.com/office/drawing/2014/main" id="{92767823-5406-42F9-ABB1-500B82282F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950A26-0CFE-4FB0-9FC7-A9A7655E8357}"/>
              </a:ext>
            </a:extLst>
          </p:cNvPr>
          <p:cNvSpPr txBox="1"/>
          <p:nvPr/>
        </p:nvSpPr>
        <p:spPr>
          <a:xfrm>
            <a:off x="10687050" y="6181725"/>
            <a:ext cx="1447800" cy="6762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Photographs from: Chesapeake Bay Program Archive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3DD03-72A9-4756-AB73-469304933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084" y="4118178"/>
            <a:ext cx="4710546" cy="2648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CB6C3-7E07-4645-84D1-E166E29A4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09" y="4417814"/>
            <a:ext cx="2931843" cy="1963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43523-E149-4728-B265-7B6773AE6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276600"/>
            <a:ext cx="4817496" cy="3229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8856DA-B075-4EDF-AB20-1BE0EAE69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178" y="1291686"/>
            <a:ext cx="2285672" cy="34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61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B23994-499C-4DC0-961B-6C68D1581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758" y="456595"/>
            <a:ext cx="2344695" cy="3081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386" y="2141621"/>
            <a:ext cx="8038721" cy="3390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01" y="5271261"/>
            <a:ext cx="7278755" cy="70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4205" y="1163734"/>
            <a:ext cx="7674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Allocated loads must result in achievement of the Bay water quality standards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4C392FA-81A5-40AC-A77D-42D512F57500}"/>
              </a:ext>
            </a:extLst>
          </p:cNvPr>
          <p:cNvSpPr/>
          <p:nvPr/>
        </p:nvSpPr>
        <p:spPr>
          <a:xfrm>
            <a:off x="1075835" y="3525009"/>
            <a:ext cx="309716" cy="1026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7D6E8-CE2C-489D-B392-C844221EF689}"/>
              </a:ext>
            </a:extLst>
          </p:cNvPr>
          <p:cNvSpPr txBox="1"/>
          <p:nvPr/>
        </p:nvSpPr>
        <p:spPr>
          <a:xfrm>
            <a:off x="394435" y="2694012"/>
            <a:ext cx="1672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Fewer Violations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BFD17C1-8C0D-4C59-9AC7-89D79081A7F1}"/>
              </a:ext>
            </a:extLst>
          </p:cNvPr>
          <p:cNvSpPr/>
          <p:nvPr/>
        </p:nvSpPr>
        <p:spPr>
          <a:xfrm rot="16200000">
            <a:off x="7253362" y="3799040"/>
            <a:ext cx="336304" cy="48969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D191C0-8DEC-4CAB-80D7-AC1721FDD311}"/>
              </a:ext>
            </a:extLst>
          </p:cNvPr>
          <p:cNvSpPr txBox="1"/>
          <p:nvPr/>
        </p:nvSpPr>
        <p:spPr>
          <a:xfrm>
            <a:off x="2532101" y="5977765"/>
            <a:ext cx="2709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Reduced Loads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1B0DD1-0112-4A46-8D4F-E24366E2F166}"/>
              </a:ext>
            </a:extLst>
          </p:cNvPr>
          <p:cNvSpPr txBox="1"/>
          <p:nvPr/>
        </p:nvSpPr>
        <p:spPr>
          <a:xfrm>
            <a:off x="394435" y="58161"/>
            <a:ext cx="1235242" cy="138602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4ADBC25-5590-4BE2-BECB-E880EC5EC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94985"/>
            <a:ext cx="10258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Progress toward TMDL Goals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F22933-973E-4AAA-A39F-239A000CC2E7}"/>
              </a:ext>
            </a:extLst>
          </p:cNvPr>
          <p:cNvCxnSpPr>
            <a:cxnSpLocks/>
          </p:cNvCxnSpPr>
          <p:nvPr/>
        </p:nvCxnSpPr>
        <p:spPr>
          <a:xfrm flipV="1">
            <a:off x="6152429" y="2694012"/>
            <a:ext cx="0" cy="328375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871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8EA5E3-4EA6-4E0C-8BD9-A700A6439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802" y="1126709"/>
            <a:ext cx="8734053" cy="4345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D3D98-CA62-4F22-9776-C36D46165D1B}"/>
              </a:ext>
            </a:extLst>
          </p:cNvPr>
          <p:cNvSpPr txBox="1"/>
          <p:nvPr/>
        </p:nvSpPr>
        <p:spPr>
          <a:xfrm>
            <a:off x="144380" y="0"/>
            <a:ext cx="1235242" cy="138602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CAA8C86-6494-4562-8D4F-3F317C943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6" y="169793"/>
            <a:ext cx="11268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and Tracking Progress accomplished through Models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341C6-79F6-4E0F-AB4A-7100337CF5ED}"/>
              </a:ext>
            </a:extLst>
          </p:cNvPr>
          <p:cNvSpPr/>
          <p:nvPr/>
        </p:nvSpPr>
        <p:spPr>
          <a:xfrm>
            <a:off x="3810001" y="1386027"/>
            <a:ext cx="1924050" cy="307657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A52950A-C3B5-4714-A993-78BE823D1252}"/>
              </a:ext>
            </a:extLst>
          </p:cNvPr>
          <p:cNvSpPr/>
          <p:nvPr/>
        </p:nvSpPr>
        <p:spPr>
          <a:xfrm>
            <a:off x="4924425" y="4486135"/>
            <a:ext cx="400050" cy="100937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88EDD-7073-41D2-8B91-34CEDB2CC365}"/>
              </a:ext>
            </a:extLst>
          </p:cNvPr>
          <p:cNvSpPr txBox="1"/>
          <p:nvPr/>
        </p:nvSpPr>
        <p:spPr>
          <a:xfrm>
            <a:off x="277730" y="5629275"/>
            <a:ext cx="11809495" cy="8667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CB: large-scale (Phase 6)         small-scale (CAST)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MN: large-scale (HSPF-SAM)   small-scale (N-BMP, P-BMP,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PTMApp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7254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4120483" y="1092124"/>
            <a:ext cx="3848489" cy="78324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Optimization engine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DFDD4C-768D-49A0-9804-22BB63747EE9}"/>
              </a:ext>
            </a:extLst>
          </p:cNvPr>
          <p:cNvGrpSpPr/>
          <p:nvPr/>
        </p:nvGrpSpPr>
        <p:grpSpPr>
          <a:xfrm>
            <a:off x="2219865" y="1926772"/>
            <a:ext cx="7752270" cy="4377090"/>
            <a:chOff x="2219866" y="1289538"/>
            <a:chExt cx="7752270" cy="4377090"/>
          </a:xfrm>
        </p:grpSpPr>
        <p:sp>
          <p:nvSpPr>
            <p:cNvPr id="14" name="Oval 13"/>
            <p:cNvSpPr/>
            <p:nvPr/>
          </p:nvSpPr>
          <p:spPr>
            <a:xfrm>
              <a:off x="7358389" y="1869325"/>
              <a:ext cx="2613747" cy="1531506"/>
            </a:xfrm>
            <a:prstGeom prst="ellipse">
              <a:avLst/>
            </a:prstGeom>
            <a:solidFill>
              <a:srgbClr val="E3E8F2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ight Arrow 63"/>
            <p:cNvSpPr/>
            <p:nvPr/>
          </p:nvSpPr>
          <p:spPr>
            <a:xfrm>
              <a:off x="4869931" y="1289538"/>
              <a:ext cx="2602131" cy="2723473"/>
            </a:xfrm>
            <a:prstGeom prst="rightArrow">
              <a:avLst/>
            </a:prstGeom>
            <a:solidFill>
              <a:srgbClr val="E3E8F2">
                <a:alpha val="66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sto MT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219866" y="1869325"/>
              <a:ext cx="2733703" cy="1531506"/>
            </a:xfrm>
            <a:prstGeom prst="ellipse">
              <a:avLst/>
            </a:prstGeom>
            <a:solidFill>
              <a:srgbClr val="E3E8F2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805394" y="2290032"/>
              <a:ext cx="23234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atin typeface="Lato Black"/>
                  <a:cs typeface="Lato Black"/>
                </a:rPr>
                <a:t>Modeling</a:t>
              </a:r>
            </a:p>
            <a:p>
              <a:pPr algn="ctr"/>
              <a:r>
                <a:rPr lang="en-US" sz="2200" b="1" dirty="0">
                  <a:latin typeface="Lato Black"/>
                  <a:cs typeface="Lato Black"/>
                </a:rPr>
                <a:t>Tools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00270" y="1908607"/>
              <a:ext cx="2168082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Lato Black"/>
                  <a:cs typeface="Lato Black"/>
                </a:rPr>
                <a:t>Best Management Practices (BMPs)</a:t>
              </a:r>
            </a:p>
          </p:txBody>
        </p:sp>
        <p:sp>
          <p:nvSpPr>
            <p:cNvPr id="39" name="Curved Up Arrow 38"/>
            <p:cNvSpPr/>
            <p:nvPr/>
          </p:nvSpPr>
          <p:spPr>
            <a:xfrm flipH="1">
              <a:off x="3435613" y="3597549"/>
              <a:ext cx="5397407" cy="995147"/>
            </a:xfrm>
            <a:prstGeom prst="curvedUpArrow">
              <a:avLst>
                <a:gd name="adj1" fmla="val 16301"/>
                <a:gd name="adj2" fmla="val 50000"/>
                <a:gd name="adj3" fmla="val 25000"/>
              </a:avLst>
            </a:prstGeom>
            <a:solidFill>
              <a:srgbClr val="E3E8F2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sto M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01627" y="2077884"/>
              <a:ext cx="216808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Lato Black"/>
                  <a:cs typeface="Lato Black"/>
                </a:rPr>
                <a:t>Less nutrients</a:t>
              </a:r>
            </a:p>
            <a:p>
              <a:endParaRPr lang="en-US" sz="2200" b="1" dirty="0">
                <a:latin typeface="Lato Black"/>
                <a:cs typeface="Lato Black"/>
              </a:endParaRPr>
            </a:p>
            <a:p>
              <a:r>
                <a:rPr lang="en-US" sz="2200" b="1" dirty="0">
                  <a:latin typeface="Lato Black"/>
                  <a:cs typeface="Lato Black"/>
                </a:rPr>
                <a:t>Less sediment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1401" y="4174903"/>
              <a:ext cx="23234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0000FF"/>
                  </a:solidFill>
                  <a:latin typeface="Lato Black"/>
                  <a:cs typeface="Lato Black"/>
                </a:rPr>
                <a:t>Optimization engine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782542" y="4917489"/>
              <a:ext cx="4888158" cy="749139"/>
              <a:chOff x="2402853" y="5919024"/>
              <a:chExt cx="4888158" cy="74913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402853" y="5936977"/>
                <a:ext cx="2262187" cy="713232"/>
                <a:chOff x="2402853" y="5853810"/>
                <a:chExt cx="2262187" cy="71323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2402853" y="5853810"/>
                  <a:ext cx="705023" cy="713232"/>
                  <a:chOff x="2816659" y="2783946"/>
                  <a:chExt cx="705023" cy="713232"/>
                </a:xfrm>
              </p:grpSpPr>
              <p:sp>
                <p:nvSpPr>
                  <p:cNvPr id="16" name="Oval 15"/>
                  <p:cNvSpPr/>
                  <p:nvPr/>
                </p:nvSpPr>
                <p:spPr>
                  <a:xfrm>
                    <a:off x="2816659" y="2783946"/>
                    <a:ext cx="705023" cy="713232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5CBE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cxnSp>
                <p:nvCxnSpPr>
                  <p:cNvPr id="18" name="Straight Arrow Connector 17"/>
                  <p:cNvCxnSpPr/>
                  <p:nvPr/>
                </p:nvCxnSpPr>
                <p:spPr>
                  <a:xfrm>
                    <a:off x="3169171" y="2808913"/>
                    <a:ext cx="0" cy="688265"/>
                  </a:xfrm>
                  <a:prstGeom prst="straightConnector1">
                    <a:avLst/>
                  </a:prstGeom>
                  <a:ln w="76200" cmpd="sng">
                    <a:solidFill>
                      <a:srgbClr val="5CBE4A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TextBox 18"/>
                <p:cNvSpPr txBox="1"/>
                <p:nvPr/>
              </p:nvSpPr>
              <p:spPr>
                <a:xfrm>
                  <a:off x="3107876" y="5887261"/>
                  <a:ext cx="155716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  <a:latin typeface="Lato Black"/>
                      <a:cs typeface="Lato Black"/>
                    </a:rPr>
                    <a:t>Minimize </a:t>
                  </a:r>
                </a:p>
                <a:p>
                  <a:r>
                    <a:rPr lang="en-US" dirty="0">
                      <a:solidFill>
                        <a:srgbClr val="5CBE4A"/>
                      </a:solidFill>
                      <a:latin typeface="Lato Black"/>
                      <a:cs typeface="Lato Black"/>
                    </a:rPr>
                    <a:t>Total Cost </a:t>
                  </a:r>
                  <a:r>
                    <a:rPr lang="en-US" dirty="0">
                      <a:solidFill>
                        <a:prstClr val="black"/>
                      </a:solidFill>
                      <a:latin typeface="Lato Black"/>
                      <a:cs typeface="Lato Black"/>
                    </a:rPr>
                    <a:t>($)</a:t>
                  </a:r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4716332" y="5919024"/>
                <a:ext cx="2574679" cy="749139"/>
                <a:chOff x="4716332" y="5784453"/>
                <a:chExt cx="2574679" cy="749139"/>
              </a:xfrm>
            </p:grpSpPr>
            <p:pic>
              <p:nvPicPr>
                <p:cNvPr id="5" name="Picture 4" descr="target-2070972_960_720.pn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6332" y="5784453"/>
                  <a:ext cx="772028" cy="749139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5469546" y="5835857"/>
                  <a:ext cx="182146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  <a:latin typeface="Lato Black"/>
                      <a:cs typeface="Lato Black"/>
                    </a:rPr>
                    <a:t>Achieve target</a:t>
                  </a:r>
                </a:p>
                <a:p>
                  <a:r>
                    <a:rPr lang="en-US" dirty="0">
                      <a:solidFill>
                        <a:srgbClr val="D66940"/>
                      </a:solidFill>
                      <a:latin typeface="Lato Black"/>
                      <a:cs typeface="Lato Black"/>
                    </a:rPr>
                    <a:t>Load Reduction</a:t>
                  </a:r>
                  <a:endParaRPr lang="en-US" dirty="0">
                    <a:solidFill>
                      <a:prstClr val="black"/>
                    </a:solidFill>
                    <a:latin typeface="Lato Black"/>
                    <a:cs typeface="Lato Black"/>
                  </a:endParaRPr>
                </a:p>
              </p:txBody>
            </p:sp>
          </p:grpSp>
        </p:grpSp>
      </p:grp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9330" y="6539946"/>
            <a:ext cx="2701699" cy="365125"/>
          </a:xfrm>
        </p:spPr>
        <p:txBody>
          <a:bodyPr/>
          <a:lstStyle/>
          <a:p>
            <a:fld id="{9DC9876A-638F-7245-B482-7E02CC8186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609176-CA54-4863-8B94-00CD7861AD7A}"/>
              </a:ext>
            </a:extLst>
          </p:cNvPr>
          <p:cNvSpPr txBox="1"/>
          <p:nvPr/>
        </p:nvSpPr>
        <p:spPr>
          <a:xfrm>
            <a:off x="144380" y="0"/>
            <a:ext cx="1235242" cy="138602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7611BFF6-891E-4147-88E4-4879E4455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997" y="207726"/>
            <a:ext cx="11268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and Tracking Progress accomplished through Models</a:t>
            </a:r>
          </a:p>
        </p:txBody>
      </p:sp>
    </p:spTree>
    <p:extLst>
      <p:ext uri="{BB962C8B-B14F-4D97-AF65-F5344CB8AC3E}">
        <p14:creationId xmlns:p14="http://schemas.microsoft.com/office/powerpoint/2010/main" val="1871165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31F9-4C81-4A60-A719-5D6FF8AA1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69" y="1895475"/>
            <a:ext cx="4497418" cy="3790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913B89-F9F1-4723-A60D-5CE2807A2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6" y="2200275"/>
            <a:ext cx="1321863" cy="4533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59BC56-8F97-4095-9DC1-60D7AF188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930" y="1829757"/>
            <a:ext cx="4969442" cy="3856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EA7F3-65B2-4883-9C61-66CE25F0C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5372" y="3438525"/>
            <a:ext cx="1436628" cy="3200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DCD78B-9FC5-4E20-BC49-1557E18962AE}"/>
              </a:ext>
            </a:extLst>
          </p:cNvPr>
          <p:cNvSpPr/>
          <p:nvPr/>
        </p:nvSpPr>
        <p:spPr>
          <a:xfrm>
            <a:off x="2857500" y="6180177"/>
            <a:ext cx="67627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Sekellick, A.J., Devereux, O.H., </a:t>
            </a:r>
            <a:r>
              <a:rPr lang="en-US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Keisman</a:t>
            </a:r>
            <a:r>
              <a:rPr lang="en-US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J.L.D., Sweeney, J.S., and Blomquist, J.D., 2019, Spatial and temporal patterns of Best Management Practice implementation in the Chesapeake Bay watershed, 1985–2014: U.S. Geological Survey Scientific Investigations Report 2018–5171, 25 p., https://doi.org/10.3133/sir20185171.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1B4BE-C0BE-43F2-9183-040CF938AA0C}"/>
              </a:ext>
            </a:extLst>
          </p:cNvPr>
          <p:cNvSpPr txBox="1"/>
          <p:nvPr/>
        </p:nvSpPr>
        <p:spPr>
          <a:xfrm>
            <a:off x="2352675" y="1258553"/>
            <a:ext cx="7930673" cy="648657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Agricultural BMPs                Urban BMPs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681DA32E-D699-4E7A-8C1C-9D515C8B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3096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BMPs for Reduction of Nitrogen, 1985-2014</a:t>
            </a:r>
          </a:p>
        </p:txBody>
      </p:sp>
    </p:spTree>
    <p:extLst>
      <p:ext uri="{BB962C8B-B14F-4D97-AF65-F5344CB8AC3E}">
        <p14:creationId xmlns:p14="http://schemas.microsoft.com/office/powerpoint/2010/main" val="45217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7D6EF5-D0AC-4895-941D-7F0CAFF1D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500" y="1841233"/>
            <a:ext cx="1785149" cy="22937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DC55BC-81CD-4899-A556-B05ABCE6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199" y="1980449"/>
            <a:ext cx="1568449" cy="2015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07A5C7-39C7-4DF5-90A0-05D824688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032" y="2026379"/>
            <a:ext cx="1568449" cy="20152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79804" y="1432113"/>
            <a:ext cx="1498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fertilizer &amp; manure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1579974" y="2638905"/>
            <a:ext cx="817856" cy="111852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3339574" y="2338618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0230" y="2424594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BMPs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9654279" y="3116280"/>
            <a:ext cx="609600" cy="187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extBox 25"/>
          <p:cNvSpPr txBox="1"/>
          <p:nvPr/>
        </p:nvSpPr>
        <p:spPr>
          <a:xfrm>
            <a:off x="10367055" y="2967335"/>
            <a:ext cx="986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 Bay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9558"/>
            <a:ext cx="12192000" cy="91440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Conceptual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7056" y="5283628"/>
            <a:ext cx="5781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watershed is conceptualized as a series of filters.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96D702-5531-4EB5-A292-712DC8016A4E}"/>
              </a:ext>
            </a:extLst>
          </p:cNvPr>
          <p:cNvSpPr txBox="1"/>
          <p:nvPr/>
        </p:nvSpPr>
        <p:spPr>
          <a:xfrm>
            <a:off x="8429638" y="2526421"/>
            <a:ext cx="934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Rivers</a:t>
            </a:r>
          </a:p>
        </p:txBody>
      </p:sp>
      <p:sp>
        <p:nvSpPr>
          <p:cNvPr id="30" name="Right Arrow 17">
            <a:extLst>
              <a:ext uri="{FF2B5EF4-FFF2-40B4-BE49-F238E27FC236}">
                <a16:creationId xmlns:a16="http://schemas.microsoft.com/office/drawing/2014/main" id="{809DACFD-7617-4E30-BE11-CF9B20BCB3C5}"/>
              </a:ext>
            </a:extLst>
          </p:cNvPr>
          <p:cNvSpPr/>
          <p:nvPr/>
        </p:nvSpPr>
        <p:spPr>
          <a:xfrm>
            <a:off x="4743119" y="2846824"/>
            <a:ext cx="756034" cy="457192"/>
          </a:xfrm>
          <a:prstGeom prst="rightArrow">
            <a:avLst>
              <a:gd name="adj1" fmla="val 50000"/>
              <a:gd name="adj2" fmla="val 5144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ight Arrow 17">
            <a:extLst>
              <a:ext uri="{FF2B5EF4-FFF2-40B4-BE49-F238E27FC236}">
                <a16:creationId xmlns:a16="http://schemas.microsoft.com/office/drawing/2014/main" id="{F070EBF1-C1ED-4D07-98DC-3DD781E62109}"/>
              </a:ext>
            </a:extLst>
          </p:cNvPr>
          <p:cNvSpPr/>
          <p:nvPr/>
        </p:nvSpPr>
        <p:spPr>
          <a:xfrm>
            <a:off x="7177090" y="2937428"/>
            <a:ext cx="817856" cy="320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03FA98-DC17-4B70-8EA3-D569D3C6D622}"/>
              </a:ext>
            </a:extLst>
          </p:cNvPr>
          <p:cNvSpPr txBox="1"/>
          <p:nvPr/>
        </p:nvSpPr>
        <p:spPr>
          <a:xfrm>
            <a:off x="7082986" y="3262632"/>
            <a:ext cx="905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B6FC34-948D-4ACF-976E-01C94707CDD9}"/>
              </a:ext>
            </a:extLst>
          </p:cNvPr>
          <p:cNvSpPr txBox="1"/>
          <p:nvPr/>
        </p:nvSpPr>
        <p:spPr>
          <a:xfrm>
            <a:off x="9506102" y="3257475"/>
            <a:ext cx="905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57905D-E064-443E-8DF9-37C3278E06F1}"/>
              </a:ext>
            </a:extLst>
          </p:cNvPr>
          <p:cNvCxnSpPr>
            <a:cxnSpLocks/>
          </p:cNvCxnSpPr>
          <p:nvPr/>
        </p:nvCxnSpPr>
        <p:spPr>
          <a:xfrm>
            <a:off x="3702814" y="4419600"/>
            <a:ext cx="517149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6BFB09-163E-46B7-99B9-4B2E8E4E0D85}"/>
              </a:ext>
            </a:extLst>
          </p:cNvPr>
          <p:cNvCxnSpPr/>
          <p:nvPr/>
        </p:nvCxnSpPr>
        <p:spPr>
          <a:xfrm flipV="1">
            <a:off x="8874306" y="3888561"/>
            <a:ext cx="0" cy="4238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A78211-86E5-48FD-84B9-63C293A8F931}"/>
              </a:ext>
            </a:extLst>
          </p:cNvPr>
          <p:cNvCxnSpPr/>
          <p:nvPr/>
        </p:nvCxnSpPr>
        <p:spPr>
          <a:xfrm>
            <a:off x="3702814" y="3995724"/>
            <a:ext cx="0" cy="3095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2AD28A9-3ECE-41AD-9550-49A8CF4E3C78}"/>
              </a:ext>
            </a:extLst>
          </p:cNvPr>
          <p:cNvSpPr txBox="1"/>
          <p:nvPr/>
        </p:nvSpPr>
        <p:spPr>
          <a:xfrm>
            <a:off x="5513443" y="4358063"/>
            <a:ext cx="180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groundwater</a:t>
            </a:r>
          </a:p>
        </p:txBody>
      </p:sp>
    </p:spTree>
    <p:extLst>
      <p:ext uri="{BB962C8B-B14F-4D97-AF65-F5344CB8AC3E}">
        <p14:creationId xmlns:p14="http://schemas.microsoft.com/office/powerpoint/2010/main" val="70451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16878FB-A220-46DB-A597-2FFA8BA1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42" y="2235938"/>
            <a:ext cx="1361321" cy="169826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728D2CE-BE8C-4FD1-BC9C-62D58567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592" y="2356422"/>
            <a:ext cx="1320609" cy="1457297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flipV="1">
            <a:off x="10890415" y="3110864"/>
            <a:ext cx="609600" cy="17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7AD2B-678E-4E77-9DD4-35C82FCA994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60" y="720042"/>
            <a:ext cx="1218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For phosphorus and sediment, storage is important.</a:t>
            </a:r>
          </a:p>
        </p:txBody>
      </p:sp>
      <p:pic>
        <p:nvPicPr>
          <p:cNvPr id="38" name="Picture 2" descr="http://www.clker.com/cliparts/T/U/r/H/U/S/pail-bucket-md.png">
            <a:extLst>
              <a:ext uri="{FF2B5EF4-FFF2-40B4-BE49-F238E27FC236}">
                <a16:creationId xmlns:a16="http://schemas.microsoft.com/office/drawing/2014/main" id="{7D49B122-787C-42D2-A6A6-5F9A0224A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360" y="2294548"/>
            <a:ext cx="1889321" cy="1698267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DC55BC-81CD-4899-A556-B05ABCE6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798" y="2189435"/>
            <a:ext cx="1441014" cy="16982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07A5C7-39C7-4DF5-90A0-05D824688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632" y="2215060"/>
            <a:ext cx="1441014" cy="16982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985" y="2412551"/>
            <a:ext cx="1288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Fertilizer &amp; manure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90189" y="2842098"/>
            <a:ext cx="751406" cy="30982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5301940" y="1535640"/>
            <a:ext cx="1039475" cy="389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Storage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49271" y="2844130"/>
            <a:ext cx="816205" cy="389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BMPs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062876" y="3253923"/>
            <a:ext cx="906573" cy="389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 Bay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96D702-5531-4EB5-A292-712DC8016A4E}"/>
              </a:ext>
            </a:extLst>
          </p:cNvPr>
          <p:cNvSpPr txBox="1"/>
          <p:nvPr/>
        </p:nvSpPr>
        <p:spPr>
          <a:xfrm>
            <a:off x="9723606" y="2944188"/>
            <a:ext cx="1057737" cy="311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Reservoirs</a:t>
            </a:r>
          </a:p>
        </p:txBody>
      </p:sp>
      <p:sp>
        <p:nvSpPr>
          <p:cNvPr id="30" name="Right Arrow 17">
            <a:extLst>
              <a:ext uri="{FF2B5EF4-FFF2-40B4-BE49-F238E27FC236}">
                <a16:creationId xmlns:a16="http://schemas.microsoft.com/office/drawing/2014/main" id="{809DACFD-7617-4E30-BE11-CF9B20BCB3C5}"/>
              </a:ext>
            </a:extLst>
          </p:cNvPr>
          <p:cNvSpPr/>
          <p:nvPr/>
        </p:nvSpPr>
        <p:spPr>
          <a:xfrm>
            <a:off x="6817968" y="2771049"/>
            <a:ext cx="751406" cy="691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ight Arrow 17">
            <a:extLst>
              <a:ext uri="{FF2B5EF4-FFF2-40B4-BE49-F238E27FC236}">
                <a16:creationId xmlns:a16="http://schemas.microsoft.com/office/drawing/2014/main" id="{F070EBF1-C1ED-4D07-98DC-3DD781E62109}"/>
              </a:ext>
            </a:extLst>
          </p:cNvPr>
          <p:cNvSpPr/>
          <p:nvPr/>
        </p:nvSpPr>
        <p:spPr>
          <a:xfrm>
            <a:off x="8860779" y="2844130"/>
            <a:ext cx="751406" cy="337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DCEBCDE-B8F1-4E5F-87A8-FAABDCC325FD}"/>
              </a:ext>
            </a:extLst>
          </p:cNvPr>
          <p:cNvSpPr/>
          <p:nvPr/>
        </p:nvSpPr>
        <p:spPr>
          <a:xfrm>
            <a:off x="4837868" y="3211300"/>
            <a:ext cx="814257" cy="852790"/>
          </a:xfrm>
          <a:custGeom>
            <a:avLst/>
            <a:gdLst>
              <a:gd name="connsiteX0" fmla="*/ 886265 w 886265"/>
              <a:gd name="connsiteY0" fmla="*/ 23012 h 867074"/>
              <a:gd name="connsiteX1" fmla="*/ 590843 w 886265"/>
              <a:gd name="connsiteY1" fmla="*/ 23012 h 867074"/>
              <a:gd name="connsiteX2" fmla="*/ 225083 w 886265"/>
              <a:gd name="connsiteY2" fmla="*/ 262163 h 867074"/>
              <a:gd name="connsiteX3" fmla="*/ 0 w 886265"/>
              <a:gd name="connsiteY3" fmla="*/ 867074 h 86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6265" h="867074">
                <a:moveTo>
                  <a:pt x="886265" y="23012"/>
                </a:moveTo>
                <a:cubicBezTo>
                  <a:pt x="793652" y="3083"/>
                  <a:pt x="701040" y="-16846"/>
                  <a:pt x="590843" y="23012"/>
                </a:cubicBezTo>
                <a:cubicBezTo>
                  <a:pt x="480646" y="62870"/>
                  <a:pt x="323557" y="121486"/>
                  <a:pt x="225083" y="262163"/>
                </a:cubicBezTo>
                <a:cubicBezTo>
                  <a:pt x="126609" y="402840"/>
                  <a:pt x="63304" y="634957"/>
                  <a:pt x="0" y="867074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7530F28-77BF-4288-AA60-8E4FC09B658C}"/>
              </a:ext>
            </a:extLst>
          </p:cNvPr>
          <p:cNvSpPr/>
          <p:nvPr/>
        </p:nvSpPr>
        <p:spPr>
          <a:xfrm flipH="1">
            <a:off x="5995638" y="3420963"/>
            <a:ext cx="814257" cy="602010"/>
          </a:xfrm>
          <a:custGeom>
            <a:avLst/>
            <a:gdLst>
              <a:gd name="connsiteX0" fmla="*/ 886265 w 886265"/>
              <a:gd name="connsiteY0" fmla="*/ 23012 h 867074"/>
              <a:gd name="connsiteX1" fmla="*/ 590843 w 886265"/>
              <a:gd name="connsiteY1" fmla="*/ 23012 h 867074"/>
              <a:gd name="connsiteX2" fmla="*/ 225083 w 886265"/>
              <a:gd name="connsiteY2" fmla="*/ 262163 h 867074"/>
              <a:gd name="connsiteX3" fmla="*/ 0 w 886265"/>
              <a:gd name="connsiteY3" fmla="*/ 867074 h 86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6265" h="867074">
                <a:moveTo>
                  <a:pt x="886265" y="23012"/>
                </a:moveTo>
                <a:cubicBezTo>
                  <a:pt x="793652" y="3083"/>
                  <a:pt x="701040" y="-16846"/>
                  <a:pt x="590843" y="23012"/>
                </a:cubicBezTo>
                <a:cubicBezTo>
                  <a:pt x="480646" y="62870"/>
                  <a:pt x="323557" y="121486"/>
                  <a:pt x="225083" y="262163"/>
                </a:cubicBezTo>
                <a:cubicBezTo>
                  <a:pt x="126609" y="402840"/>
                  <a:pt x="63304" y="634957"/>
                  <a:pt x="0" y="867074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8D000AF-56F5-4255-AC94-F0243792044F}"/>
              </a:ext>
            </a:extLst>
          </p:cNvPr>
          <p:cNvSpPr/>
          <p:nvPr/>
        </p:nvSpPr>
        <p:spPr>
          <a:xfrm flipH="1">
            <a:off x="6130942" y="2902334"/>
            <a:ext cx="814257" cy="1166718"/>
          </a:xfrm>
          <a:custGeom>
            <a:avLst/>
            <a:gdLst>
              <a:gd name="connsiteX0" fmla="*/ 886265 w 886265"/>
              <a:gd name="connsiteY0" fmla="*/ 23012 h 867074"/>
              <a:gd name="connsiteX1" fmla="*/ 590843 w 886265"/>
              <a:gd name="connsiteY1" fmla="*/ 23012 h 867074"/>
              <a:gd name="connsiteX2" fmla="*/ 225083 w 886265"/>
              <a:gd name="connsiteY2" fmla="*/ 262163 h 867074"/>
              <a:gd name="connsiteX3" fmla="*/ 0 w 886265"/>
              <a:gd name="connsiteY3" fmla="*/ 867074 h 86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6265" h="867074">
                <a:moveTo>
                  <a:pt x="886265" y="23012"/>
                </a:moveTo>
                <a:cubicBezTo>
                  <a:pt x="793652" y="3083"/>
                  <a:pt x="701040" y="-16846"/>
                  <a:pt x="590843" y="23012"/>
                </a:cubicBezTo>
                <a:cubicBezTo>
                  <a:pt x="480646" y="62870"/>
                  <a:pt x="323557" y="121486"/>
                  <a:pt x="225083" y="262163"/>
                </a:cubicBezTo>
                <a:cubicBezTo>
                  <a:pt x="126609" y="402840"/>
                  <a:pt x="63304" y="634957"/>
                  <a:pt x="0" y="867074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24E288-DC05-4BCA-843F-A20444AC803D}"/>
              </a:ext>
            </a:extLst>
          </p:cNvPr>
          <p:cNvSpPr txBox="1"/>
          <p:nvPr/>
        </p:nvSpPr>
        <p:spPr>
          <a:xfrm>
            <a:off x="1434984" y="2808412"/>
            <a:ext cx="667455" cy="389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land</a:t>
            </a:r>
          </a:p>
        </p:txBody>
      </p:sp>
      <p:sp>
        <p:nvSpPr>
          <p:cNvPr id="23" name="Right Arrow 17">
            <a:extLst>
              <a:ext uri="{FF2B5EF4-FFF2-40B4-BE49-F238E27FC236}">
                <a16:creationId xmlns:a16="http://schemas.microsoft.com/office/drawing/2014/main" id="{EDFA4DF0-9334-4606-91FD-27C84C011246}"/>
              </a:ext>
            </a:extLst>
          </p:cNvPr>
          <p:cNvSpPr/>
          <p:nvPr/>
        </p:nvSpPr>
        <p:spPr>
          <a:xfrm>
            <a:off x="4287600" y="2920671"/>
            <a:ext cx="751406" cy="337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18911A-2031-4EA2-A7FD-0371D741906A}"/>
              </a:ext>
            </a:extLst>
          </p:cNvPr>
          <p:cNvSpPr txBox="1"/>
          <p:nvPr/>
        </p:nvSpPr>
        <p:spPr>
          <a:xfrm>
            <a:off x="4231005" y="3123506"/>
            <a:ext cx="845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water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8B917F-EF4B-4949-A129-F738A673837F}"/>
              </a:ext>
            </a:extLst>
          </p:cNvPr>
          <p:cNvSpPr txBox="1"/>
          <p:nvPr/>
        </p:nvSpPr>
        <p:spPr>
          <a:xfrm>
            <a:off x="8761942" y="3108118"/>
            <a:ext cx="905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FC2EC5-F2CD-4EB7-BF1D-53860C7A0F72}"/>
              </a:ext>
            </a:extLst>
          </p:cNvPr>
          <p:cNvSpPr txBox="1"/>
          <p:nvPr/>
        </p:nvSpPr>
        <p:spPr>
          <a:xfrm>
            <a:off x="6707504" y="2868972"/>
            <a:ext cx="905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</a:t>
            </a:r>
          </a:p>
        </p:txBody>
      </p:sp>
      <p:pic>
        <p:nvPicPr>
          <p:cNvPr id="33" name="Picture 2" descr="http://www.clker.com/cliparts/T/U/r/H/U/S/pail-bucket-md.png">
            <a:extLst>
              <a:ext uri="{FF2B5EF4-FFF2-40B4-BE49-F238E27FC236}">
                <a16:creationId xmlns:a16="http://schemas.microsoft.com/office/drawing/2014/main" id="{EF0E8EAB-A529-4FD4-9DBB-767F6791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9989" y="4792569"/>
            <a:ext cx="1843048" cy="1551219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657405-57E1-409C-AC1A-7DE79A53F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161" y="4804871"/>
            <a:ext cx="1405721" cy="15512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D87C6E2-6CFB-4453-832F-DEADF2322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038" y="4789947"/>
            <a:ext cx="1405721" cy="15512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39D0A16-8691-43BF-A38A-11DA321F6963}"/>
              </a:ext>
            </a:extLst>
          </p:cNvPr>
          <p:cNvSpPr txBox="1"/>
          <p:nvPr/>
        </p:nvSpPr>
        <p:spPr>
          <a:xfrm>
            <a:off x="5481534" y="4186133"/>
            <a:ext cx="1014016" cy="355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Storage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3E2BC5-946F-4A93-967A-DDAA109C53C4}"/>
              </a:ext>
            </a:extLst>
          </p:cNvPr>
          <p:cNvSpPr txBox="1"/>
          <p:nvPr/>
        </p:nvSpPr>
        <p:spPr>
          <a:xfrm>
            <a:off x="7981985" y="5382329"/>
            <a:ext cx="796214" cy="355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BMPs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C58EE3-018E-4592-BBEE-3AD3447B10EB}"/>
              </a:ext>
            </a:extLst>
          </p:cNvPr>
          <p:cNvSpPr txBox="1"/>
          <p:nvPr/>
        </p:nvSpPr>
        <p:spPr>
          <a:xfrm>
            <a:off x="11026208" y="5651106"/>
            <a:ext cx="884369" cy="355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 Bay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9C464D-78F6-4E4A-A5C1-B9FD01757290}"/>
              </a:ext>
            </a:extLst>
          </p:cNvPr>
          <p:cNvSpPr txBox="1"/>
          <p:nvPr/>
        </p:nvSpPr>
        <p:spPr>
          <a:xfrm>
            <a:off x="9810303" y="5454697"/>
            <a:ext cx="1031831" cy="284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Reservoirs</a:t>
            </a:r>
          </a:p>
        </p:txBody>
      </p:sp>
      <p:sp>
        <p:nvSpPr>
          <p:cNvPr id="46" name="Right Arrow 17">
            <a:extLst>
              <a:ext uri="{FF2B5EF4-FFF2-40B4-BE49-F238E27FC236}">
                <a16:creationId xmlns:a16="http://schemas.microsoft.com/office/drawing/2014/main" id="{DE473A07-F833-4991-A2E5-14F8E0B57C55}"/>
              </a:ext>
            </a:extLst>
          </p:cNvPr>
          <p:cNvSpPr/>
          <p:nvPr/>
        </p:nvSpPr>
        <p:spPr>
          <a:xfrm>
            <a:off x="7046519" y="5293895"/>
            <a:ext cx="733003" cy="631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Right Arrow 17">
            <a:extLst>
              <a:ext uri="{FF2B5EF4-FFF2-40B4-BE49-F238E27FC236}">
                <a16:creationId xmlns:a16="http://schemas.microsoft.com/office/drawing/2014/main" id="{D869F01D-70AF-4CFF-99B0-3135A2D424EA}"/>
              </a:ext>
            </a:extLst>
          </p:cNvPr>
          <p:cNvSpPr/>
          <p:nvPr/>
        </p:nvSpPr>
        <p:spPr>
          <a:xfrm>
            <a:off x="8997395" y="5406020"/>
            <a:ext cx="733003" cy="307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3D5AC44-5757-465E-AD69-A3CB32B9971A}"/>
              </a:ext>
            </a:extLst>
          </p:cNvPr>
          <p:cNvSpPr/>
          <p:nvPr/>
        </p:nvSpPr>
        <p:spPr>
          <a:xfrm>
            <a:off x="4972884" y="5527585"/>
            <a:ext cx="794314" cy="778949"/>
          </a:xfrm>
          <a:custGeom>
            <a:avLst/>
            <a:gdLst>
              <a:gd name="connsiteX0" fmla="*/ 886265 w 886265"/>
              <a:gd name="connsiteY0" fmla="*/ 23012 h 867074"/>
              <a:gd name="connsiteX1" fmla="*/ 590843 w 886265"/>
              <a:gd name="connsiteY1" fmla="*/ 23012 h 867074"/>
              <a:gd name="connsiteX2" fmla="*/ 225083 w 886265"/>
              <a:gd name="connsiteY2" fmla="*/ 262163 h 867074"/>
              <a:gd name="connsiteX3" fmla="*/ 0 w 886265"/>
              <a:gd name="connsiteY3" fmla="*/ 867074 h 86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6265" h="867074">
                <a:moveTo>
                  <a:pt x="886265" y="23012"/>
                </a:moveTo>
                <a:cubicBezTo>
                  <a:pt x="793652" y="3083"/>
                  <a:pt x="701040" y="-16846"/>
                  <a:pt x="590843" y="23012"/>
                </a:cubicBezTo>
                <a:cubicBezTo>
                  <a:pt x="480646" y="62870"/>
                  <a:pt x="323557" y="121486"/>
                  <a:pt x="225083" y="262163"/>
                </a:cubicBezTo>
                <a:cubicBezTo>
                  <a:pt x="126609" y="402840"/>
                  <a:pt x="63304" y="634957"/>
                  <a:pt x="0" y="867074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359A396-3B28-475E-83A2-CA37D273B6C7}"/>
              </a:ext>
            </a:extLst>
          </p:cNvPr>
          <p:cNvSpPr/>
          <p:nvPr/>
        </p:nvSpPr>
        <p:spPr>
          <a:xfrm flipH="1">
            <a:off x="6124414" y="5776547"/>
            <a:ext cx="794314" cy="549883"/>
          </a:xfrm>
          <a:custGeom>
            <a:avLst/>
            <a:gdLst>
              <a:gd name="connsiteX0" fmla="*/ 886265 w 886265"/>
              <a:gd name="connsiteY0" fmla="*/ 23012 h 867074"/>
              <a:gd name="connsiteX1" fmla="*/ 590843 w 886265"/>
              <a:gd name="connsiteY1" fmla="*/ 23012 h 867074"/>
              <a:gd name="connsiteX2" fmla="*/ 225083 w 886265"/>
              <a:gd name="connsiteY2" fmla="*/ 262163 h 867074"/>
              <a:gd name="connsiteX3" fmla="*/ 0 w 886265"/>
              <a:gd name="connsiteY3" fmla="*/ 867074 h 86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6265" h="867074">
                <a:moveTo>
                  <a:pt x="886265" y="23012"/>
                </a:moveTo>
                <a:cubicBezTo>
                  <a:pt x="793652" y="3083"/>
                  <a:pt x="701040" y="-16846"/>
                  <a:pt x="590843" y="23012"/>
                </a:cubicBezTo>
                <a:cubicBezTo>
                  <a:pt x="480646" y="62870"/>
                  <a:pt x="323557" y="121486"/>
                  <a:pt x="225083" y="262163"/>
                </a:cubicBezTo>
                <a:cubicBezTo>
                  <a:pt x="126609" y="402840"/>
                  <a:pt x="63304" y="634957"/>
                  <a:pt x="0" y="867074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61F044E-FDE9-47A1-9663-46A46CAAF0AB}"/>
              </a:ext>
            </a:extLst>
          </p:cNvPr>
          <p:cNvSpPr/>
          <p:nvPr/>
        </p:nvSpPr>
        <p:spPr>
          <a:xfrm flipH="1">
            <a:off x="6298742" y="5369889"/>
            <a:ext cx="794314" cy="1065695"/>
          </a:xfrm>
          <a:custGeom>
            <a:avLst/>
            <a:gdLst>
              <a:gd name="connsiteX0" fmla="*/ 886265 w 886265"/>
              <a:gd name="connsiteY0" fmla="*/ 23012 h 867074"/>
              <a:gd name="connsiteX1" fmla="*/ 590843 w 886265"/>
              <a:gd name="connsiteY1" fmla="*/ 23012 h 867074"/>
              <a:gd name="connsiteX2" fmla="*/ 225083 w 886265"/>
              <a:gd name="connsiteY2" fmla="*/ 262163 h 867074"/>
              <a:gd name="connsiteX3" fmla="*/ 0 w 886265"/>
              <a:gd name="connsiteY3" fmla="*/ 867074 h 86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6265" h="867074">
                <a:moveTo>
                  <a:pt x="886265" y="23012"/>
                </a:moveTo>
                <a:cubicBezTo>
                  <a:pt x="793652" y="3083"/>
                  <a:pt x="701040" y="-16846"/>
                  <a:pt x="590843" y="23012"/>
                </a:cubicBezTo>
                <a:cubicBezTo>
                  <a:pt x="480646" y="62870"/>
                  <a:pt x="323557" y="121486"/>
                  <a:pt x="225083" y="262163"/>
                </a:cubicBezTo>
                <a:cubicBezTo>
                  <a:pt x="126609" y="402840"/>
                  <a:pt x="63304" y="634957"/>
                  <a:pt x="0" y="867074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9DFBFFC-2129-4ABA-8DDC-32F6C8266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64" y="4775211"/>
            <a:ext cx="1405721" cy="155121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3C045F7-5B68-4DE4-BB00-BA55FFBABF91}"/>
              </a:ext>
            </a:extLst>
          </p:cNvPr>
          <p:cNvSpPr txBox="1"/>
          <p:nvPr/>
        </p:nvSpPr>
        <p:spPr>
          <a:xfrm>
            <a:off x="720024" y="5118070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land</a:t>
            </a:r>
          </a:p>
        </p:txBody>
      </p:sp>
      <p:sp>
        <p:nvSpPr>
          <p:cNvPr id="53" name="Right Arrow 17">
            <a:extLst>
              <a:ext uri="{FF2B5EF4-FFF2-40B4-BE49-F238E27FC236}">
                <a16:creationId xmlns:a16="http://schemas.microsoft.com/office/drawing/2014/main" id="{DACC0DBD-65F3-4E27-A9D1-8394E227815B}"/>
              </a:ext>
            </a:extLst>
          </p:cNvPr>
          <p:cNvSpPr/>
          <p:nvPr/>
        </p:nvSpPr>
        <p:spPr>
          <a:xfrm>
            <a:off x="2065648" y="5301829"/>
            <a:ext cx="733003" cy="307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B88BD6-44C7-46F3-9EF2-5D0814C1F3BE}"/>
              </a:ext>
            </a:extLst>
          </p:cNvPr>
          <p:cNvSpPr txBox="1"/>
          <p:nvPr/>
        </p:nvSpPr>
        <p:spPr>
          <a:xfrm>
            <a:off x="8873802" y="5679815"/>
            <a:ext cx="811960" cy="355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CC88FB-1656-4911-A0CC-30096594DF04}"/>
              </a:ext>
            </a:extLst>
          </p:cNvPr>
          <p:cNvSpPr txBox="1"/>
          <p:nvPr/>
        </p:nvSpPr>
        <p:spPr>
          <a:xfrm>
            <a:off x="4188983" y="5499740"/>
            <a:ext cx="811960" cy="355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</a:t>
            </a:r>
          </a:p>
        </p:txBody>
      </p:sp>
      <p:sp>
        <p:nvSpPr>
          <p:cNvPr id="58" name="Right Arrow 24">
            <a:extLst>
              <a:ext uri="{FF2B5EF4-FFF2-40B4-BE49-F238E27FC236}">
                <a16:creationId xmlns:a16="http://schemas.microsoft.com/office/drawing/2014/main" id="{EA9B5767-4899-4513-887B-9E9E695CC0CA}"/>
              </a:ext>
            </a:extLst>
          </p:cNvPr>
          <p:cNvSpPr/>
          <p:nvPr/>
        </p:nvSpPr>
        <p:spPr>
          <a:xfrm flipV="1">
            <a:off x="10922039" y="5517800"/>
            <a:ext cx="546353" cy="133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12952A-3AAD-457A-B825-F7C137C7DF94}"/>
              </a:ext>
            </a:extLst>
          </p:cNvPr>
          <p:cNvSpPr txBox="1"/>
          <p:nvPr/>
        </p:nvSpPr>
        <p:spPr>
          <a:xfrm>
            <a:off x="6945244" y="5358639"/>
            <a:ext cx="811960" cy="355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DC3803C7-9107-4543-8EB5-93A96289075A}"/>
              </a:ext>
            </a:extLst>
          </p:cNvPr>
          <p:cNvSpPr txBox="1">
            <a:spLocks/>
          </p:cNvSpPr>
          <p:nvPr/>
        </p:nvSpPr>
        <p:spPr>
          <a:xfrm>
            <a:off x="0" y="89558"/>
            <a:ext cx="12192000" cy="514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Phosphorus and Sediment Conceptual Models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1F857D-67A8-4916-85DA-B2BB7EC3A78E}"/>
              </a:ext>
            </a:extLst>
          </p:cNvPr>
          <p:cNvSpPr/>
          <p:nvPr/>
        </p:nvSpPr>
        <p:spPr>
          <a:xfrm>
            <a:off x="412393" y="1691840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Phosphorus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624CCE2-5CC3-48CD-9DBC-66B498342344}"/>
              </a:ext>
            </a:extLst>
          </p:cNvPr>
          <p:cNvSpPr/>
          <p:nvPr/>
        </p:nvSpPr>
        <p:spPr>
          <a:xfrm>
            <a:off x="225202" y="4300577"/>
            <a:ext cx="1802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86EEAAF-EEBF-4872-ADCB-C427A6D77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14" y="4726715"/>
            <a:ext cx="1405721" cy="155121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E75F5A7-9E07-4FE3-AA15-74AA8EF4453E}"/>
              </a:ext>
            </a:extLst>
          </p:cNvPr>
          <p:cNvSpPr txBox="1"/>
          <p:nvPr/>
        </p:nvSpPr>
        <p:spPr>
          <a:xfrm>
            <a:off x="3191455" y="5241482"/>
            <a:ext cx="796214" cy="355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BMPs</a:t>
            </a:r>
          </a:p>
        </p:txBody>
      </p:sp>
      <p:sp>
        <p:nvSpPr>
          <p:cNvPr id="65" name="Right Arrow 17">
            <a:extLst>
              <a:ext uri="{FF2B5EF4-FFF2-40B4-BE49-F238E27FC236}">
                <a16:creationId xmlns:a16="http://schemas.microsoft.com/office/drawing/2014/main" id="{611C515A-8A56-47B9-AD0B-A72D27D8AF03}"/>
              </a:ext>
            </a:extLst>
          </p:cNvPr>
          <p:cNvSpPr/>
          <p:nvPr/>
        </p:nvSpPr>
        <p:spPr>
          <a:xfrm>
            <a:off x="4296802" y="5273116"/>
            <a:ext cx="733003" cy="307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C74213-53AA-4A6E-9CE7-4AA28FF19966}"/>
              </a:ext>
            </a:extLst>
          </p:cNvPr>
          <p:cNvSpPr txBox="1"/>
          <p:nvPr/>
        </p:nvSpPr>
        <p:spPr>
          <a:xfrm>
            <a:off x="1990685" y="5547379"/>
            <a:ext cx="811960" cy="355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ECBED-A941-49F1-B531-DB0E5FE7A413}"/>
              </a:ext>
            </a:extLst>
          </p:cNvPr>
          <p:cNvSpPr/>
          <p:nvPr/>
        </p:nvSpPr>
        <p:spPr>
          <a:xfrm>
            <a:off x="5073111" y="1848979"/>
            <a:ext cx="1889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channels, other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8ACD1EB-F0F7-446B-91FF-F9CD1CE6A762}"/>
              </a:ext>
            </a:extLst>
          </p:cNvPr>
          <p:cNvSpPr/>
          <p:nvPr/>
        </p:nvSpPr>
        <p:spPr>
          <a:xfrm>
            <a:off x="5201074" y="4479438"/>
            <a:ext cx="1889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channels, other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E9A13C-A2BA-4623-B075-B82357E42724}"/>
              </a:ext>
            </a:extLst>
          </p:cNvPr>
          <p:cNvSpPr txBox="1"/>
          <p:nvPr/>
        </p:nvSpPr>
        <p:spPr>
          <a:xfrm>
            <a:off x="3325700" y="2907392"/>
            <a:ext cx="796214" cy="355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BMPs</a:t>
            </a:r>
          </a:p>
        </p:txBody>
      </p:sp>
      <p:sp>
        <p:nvSpPr>
          <p:cNvPr id="71" name="Right Arrow 17">
            <a:extLst>
              <a:ext uri="{FF2B5EF4-FFF2-40B4-BE49-F238E27FC236}">
                <a16:creationId xmlns:a16="http://schemas.microsoft.com/office/drawing/2014/main" id="{1BDB11FB-6760-4CCF-8725-000734CB1797}"/>
              </a:ext>
            </a:extLst>
          </p:cNvPr>
          <p:cNvSpPr/>
          <p:nvPr/>
        </p:nvSpPr>
        <p:spPr>
          <a:xfrm>
            <a:off x="2479419" y="2856780"/>
            <a:ext cx="633384" cy="337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F3267B9-6E35-43CA-B959-B9751D56E3EA}"/>
              </a:ext>
            </a:extLst>
          </p:cNvPr>
          <p:cNvSpPr txBox="1"/>
          <p:nvPr/>
        </p:nvSpPr>
        <p:spPr>
          <a:xfrm>
            <a:off x="2354427" y="3068698"/>
            <a:ext cx="9341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57526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A825D0-EB2F-4176-B687-FCC72BE3C3BD}"/>
              </a:ext>
            </a:extLst>
          </p:cNvPr>
          <p:cNvSpPr/>
          <p:nvPr/>
        </p:nvSpPr>
        <p:spPr>
          <a:xfrm>
            <a:off x="0" y="86015"/>
            <a:ext cx="12191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Every location on the landscape is connected to a stream</a:t>
            </a:r>
          </a:p>
          <a:p>
            <a:endParaRPr lang="en-US" sz="10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… either directly or indirectly via groundwater and lakes</a:t>
            </a: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9821B3-9D03-4668-A0BF-DBF743D0C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077" y="1306544"/>
            <a:ext cx="6831843" cy="52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91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D9E46D-C67F-4BF0-9FB3-9905BB61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241" y="0"/>
            <a:ext cx="5130532" cy="3680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BB8F0-93BB-480D-84C3-0A2A1073E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261" y="4925602"/>
            <a:ext cx="2990001" cy="1594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4CC6A-4C38-490C-AB08-86085951A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38" y="1154046"/>
            <a:ext cx="1568449" cy="2015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C8A02-9E9B-4934-B62E-77C93FAE9457}"/>
              </a:ext>
            </a:extLst>
          </p:cNvPr>
          <p:cNvSpPr txBox="1"/>
          <p:nvPr/>
        </p:nvSpPr>
        <p:spPr>
          <a:xfrm>
            <a:off x="788200" y="1930850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F3DD7C-BDF6-48DC-A0CC-07C92C5DA50D}"/>
              </a:ext>
            </a:extLst>
          </p:cNvPr>
          <p:cNvSpPr/>
          <p:nvPr/>
        </p:nvSpPr>
        <p:spPr>
          <a:xfrm>
            <a:off x="85227" y="114696"/>
            <a:ext cx="7001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1. All parts of the landscape do not contribute N, P, and sediment equally.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4BC4BB-39DC-4681-A1FE-CA3920891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885" y="1284769"/>
            <a:ext cx="5068742" cy="3640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961A40-BBCF-4FD9-9155-B12B42773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55" y="3303685"/>
            <a:ext cx="3256497" cy="35011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DBDCC6-07E2-447C-95DB-98F51F49F619}"/>
              </a:ext>
            </a:extLst>
          </p:cNvPr>
          <p:cNvSpPr/>
          <p:nvPr/>
        </p:nvSpPr>
        <p:spPr>
          <a:xfrm>
            <a:off x="3805564" y="5573231"/>
            <a:ext cx="4744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Critical Contributing Areas</a:t>
            </a:r>
          </a:p>
        </p:txBody>
      </p:sp>
    </p:spTree>
    <p:extLst>
      <p:ext uri="{BB962C8B-B14F-4D97-AF65-F5344CB8AC3E}">
        <p14:creationId xmlns:p14="http://schemas.microsoft.com/office/powerpoint/2010/main" val="3944660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B8009D-0702-4995-97D9-4361DE98A509}"/>
              </a:ext>
            </a:extLst>
          </p:cNvPr>
          <p:cNvSpPr/>
          <p:nvPr/>
        </p:nvSpPr>
        <p:spPr>
          <a:xfrm>
            <a:off x="0" y="114696"/>
            <a:ext cx="12191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2. Groundwater contributions of water and nitrogen to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streams (and lakes) can be very important and </a:t>
            </a:r>
            <a:r>
              <a:rPr lang="en-US" sz="2800" b="1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delayed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E9BE5C-0553-4C04-8288-478F317B4135}"/>
              </a:ext>
            </a:extLst>
          </p:cNvPr>
          <p:cNvCxnSpPr/>
          <p:nvPr/>
        </p:nvCxnSpPr>
        <p:spPr>
          <a:xfrm flipV="1">
            <a:off x="2000250" y="3571875"/>
            <a:ext cx="2148985" cy="1219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CCBEDE5-BB21-4CFC-AD44-D468B6BC0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77" y="1445601"/>
            <a:ext cx="10130644" cy="51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9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3483E7-871A-4174-A596-8FA46BD18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002" y="1971675"/>
            <a:ext cx="3037895" cy="31344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562059-749C-48E7-946F-1A83F532524E}"/>
              </a:ext>
            </a:extLst>
          </p:cNvPr>
          <p:cNvSpPr/>
          <p:nvPr/>
        </p:nvSpPr>
        <p:spPr>
          <a:xfrm>
            <a:off x="0" y="114696"/>
            <a:ext cx="1219199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Looking forward and back … </a:t>
            </a:r>
          </a:p>
          <a:p>
            <a:pPr algn="ctr"/>
            <a:endParaRPr lang="en-US" sz="10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Nitrogen in the Chesapeake Watershed: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A Century of Change, 1950-2050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2049D-BA1B-449F-8FAB-BBF7CCC32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22" y="2114550"/>
            <a:ext cx="3478654" cy="4483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F103D-5355-4A31-AD11-654637BF6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414" y="3043884"/>
            <a:ext cx="5335936" cy="34111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B34DC-78D6-4C2E-B0DD-F415CC587609}"/>
              </a:ext>
            </a:extLst>
          </p:cNvPr>
          <p:cNvSpPr/>
          <p:nvPr/>
        </p:nvSpPr>
        <p:spPr>
          <a:xfrm>
            <a:off x="8582025" y="2971800"/>
            <a:ext cx="1209675" cy="3483259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85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A1B44-94FE-43F5-938D-DF44D805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319" y="1608741"/>
            <a:ext cx="7078754" cy="5153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6186A-4772-42C7-9408-348864DF9D64}"/>
              </a:ext>
            </a:extLst>
          </p:cNvPr>
          <p:cNvSpPr txBox="1"/>
          <p:nvPr/>
        </p:nvSpPr>
        <p:spPr>
          <a:xfrm>
            <a:off x="1" y="3075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Minnesota and the Chesapeake Bay Watershed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F39D0A-5686-449A-A99C-A0C3DD045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54612"/>
              </p:ext>
            </p:extLst>
          </p:nvPr>
        </p:nvGraphicFramePr>
        <p:xfrm>
          <a:off x="333329" y="930418"/>
          <a:ext cx="5070364" cy="2846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446">
                  <a:extLst>
                    <a:ext uri="{9D8B030D-6E8A-4147-A177-3AD203B41FA5}">
                      <a16:colId xmlns:a16="http://schemas.microsoft.com/office/drawing/2014/main" val="4234767938"/>
                    </a:ext>
                  </a:extLst>
                </a:gridCol>
                <a:gridCol w="1576551">
                  <a:extLst>
                    <a:ext uri="{9D8B030D-6E8A-4147-A177-3AD203B41FA5}">
                      <a16:colId xmlns:a16="http://schemas.microsoft.com/office/drawing/2014/main" val="307744610"/>
                    </a:ext>
                  </a:extLst>
                </a:gridCol>
                <a:gridCol w="1387367">
                  <a:extLst>
                    <a:ext uri="{9D8B030D-6E8A-4147-A177-3AD203B41FA5}">
                      <a16:colId xmlns:a16="http://schemas.microsoft.com/office/drawing/2014/main" val="2904625963"/>
                    </a:ext>
                  </a:extLst>
                </a:gridCol>
              </a:tblGrid>
              <a:tr h="929687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Chesapeake Bay Watershed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Minnesota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269630"/>
                  </a:ext>
                </a:extLst>
              </a:tr>
              <a:tr h="39498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(miles</a:t>
                      </a:r>
                      <a:r>
                        <a:rPr lang="en-US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663481"/>
                  </a:ext>
                </a:extLst>
              </a:tr>
              <a:tr h="39498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(2010)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808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Developed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570866"/>
                  </a:ext>
                </a:extLst>
              </a:tr>
              <a:tr h="197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Agricultural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657703"/>
                  </a:ext>
                </a:extLst>
              </a:tr>
              <a:tr h="39498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Undeveloped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0265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0F7C271-3D89-4688-B8DB-9CD2F68B0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981" y="4198223"/>
            <a:ext cx="2062895" cy="160480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B1A63B-B4DF-4A4E-8734-981A9DBB422C}"/>
              </a:ext>
            </a:extLst>
          </p:cNvPr>
          <p:cNvCxnSpPr>
            <a:cxnSpLocks/>
          </p:cNvCxnSpPr>
          <p:nvPr/>
        </p:nvCxnSpPr>
        <p:spPr>
          <a:xfrm>
            <a:off x="5859809" y="5959365"/>
            <a:ext cx="5074891" cy="15568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CF3000-727E-443E-83BE-90A18EBA7C60}"/>
              </a:ext>
            </a:extLst>
          </p:cNvPr>
          <p:cNvCxnSpPr>
            <a:cxnSpLocks/>
          </p:cNvCxnSpPr>
          <p:nvPr/>
        </p:nvCxnSpPr>
        <p:spPr>
          <a:xfrm flipV="1">
            <a:off x="7677150" y="4800600"/>
            <a:ext cx="2333625" cy="2000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3BCAF1-BF31-426D-A577-6D028E7543F7}"/>
              </a:ext>
            </a:extLst>
          </p:cNvPr>
          <p:cNvCxnSpPr>
            <a:cxnSpLocks/>
          </p:cNvCxnSpPr>
          <p:nvPr/>
        </p:nvCxnSpPr>
        <p:spPr>
          <a:xfrm>
            <a:off x="6829379" y="4517691"/>
            <a:ext cx="2062208" cy="14003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B5D734-E1AF-4BBB-8456-72871DCC6537}"/>
              </a:ext>
            </a:extLst>
          </p:cNvPr>
          <p:cNvSpPr txBox="1"/>
          <p:nvPr/>
        </p:nvSpPr>
        <p:spPr>
          <a:xfrm>
            <a:off x="806626" y="6353175"/>
            <a:ext cx="4286250" cy="304800"/>
          </a:xfrm>
          <a:prstGeom prst="rect">
            <a:avLst/>
          </a:prstGeom>
        </p:spPr>
        <p:txBody>
          <a:bodyPr wrap="square" rtlCol="0">
            <a:normAutofit fontScale="47500" lnSpcReduction="2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NY, PA, MD, DE, WV, VA, and DC</a:t>
            </a:r>
          </a:p>
        </p:txBody>
      </p:sp>
    </p:spTree>
    <p:extLst>
      <p:ext uri="{BB962C8B-B14F-4D97-AF65-F5344CB8AC3E}">
        <p14:creationId xmlns:p14="http://schemas.microsoft.com/office/powerpoint/2010/main" val="341827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1B5448-C7C3-4D5E-9DF9-B3C66AC589A1}"/>
              </a:ext>
            </a:extLst>
          </p:cNvPr>
          <p:cNvSpPr/>
          <p:nvPr/>
        </p:nvSpPr>
        <p:spPr>
          <a:xfrm>
            <a:off x="0" y="114696"/>
            <a:ext cx="12191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Looking forward and back … MN WQ Model to 2034 and beyond </a:t>
            </a:r>
          </a:p>
          <a:p>
            <a:pPr algn="ctr"/>
            <a:endParaRPr lang="en-US" sz="10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099BF-163B-4C9A-93E9-5AC5E7F40C33}"/>
              </a:ext>
            </a:extLst>
          </p:cNvPr>
          <p:cNvSpPr/>
          <p:nvPr/>
        </p:nvSpPr>
        <p:spPr>
          <a:xfrm>
            <a:off x="195261" y="953185"/>
            <a:ext cx="1180147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Putting past and future into context from our present understanding</a:t>
            </a:r>
          </a:p>
          <a:p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Current WQ is the result of past activities</a:t>
            </a: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Future WQ will be the result of the current conditions and </a:t>
            </a: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		future decisions / activities.</a:t>
            </a: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Help quantify what has be done to improve / maintain WQ.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Provide decision making tool (“what if” scenarios).</a:t>
            </a:r>
          </a:p>
          <a:p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In 2034 with a forecasting model, can we should be able to say …</a:t>
            </a:r>
          </a:p>
          <a:p>
            <a:endParaRPr lang="en-US" sz="1000" b="1" dirty="0">
              <a:latin typeface="Arial" panose="020B0604020202020204" pitchFamily="34" charset="0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	 How WQ has improved in __ Lake  or __ River </a:t>
            </a: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		due to the Legacy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Amendment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efforts. 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(Improvement)</a:t>
            </a: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	 What the WQ would have been in __ Lake  or __ River, </a:t>
            </a:r>
          </a:p>
          <a:p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		if Legacy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Amendment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efforts were not done. 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(Protection)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87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2D7472-FBDA-4E71-B114-0B44D08CBD2C}"/>
              </a:ext>
            </a:extLst>
          </p:cNvPr>
          <p:cNvSpPr/>
          <p:nvPr/>
        </p:nvSpPr>
        <p:spPr>
          <a:xfrm>
            <a:off x="66675" y="295960"/>
            <a:ext cx="1205865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Chesapeake Bay established a TMDL philosophy for planning purposes.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that contribute the most to the problem must do the most to resolve the problem.</a:t>
            </a:r>
          </a:p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2. N, P, and sediment goals were established by state and watershed.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 Progress was tracked toward the TMDL goals (BMP implementations, …).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4. Planning and tracking progress was accomplished through models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	(with iteration for optimization)</a:t>
            </a:r>
          </a:p>
          <a:p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Every location on the landscape is connected to a stream</a:t>
            </a:r>
          </a:p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	… either directly or indirectly via groundwater and lakes.</a:t>
            </a:r>
          </a:p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All parts of the landscape do not contribute N, P, and sediment equally.</a:t>
            </a:r>
          </a:p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Groundwater contributions of water and nitrogen to streams (and lakes) </a:t>
            </a:r>
          </a:p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	can be very important and </a:t>
            </a:r>
            <a:r>
              <a:rPr lang="en-US" sz="2400" b="1" u="sng" dirty="0">
                <a:latin typeface="Arial" panose="020B0604020202020204" pitchFamily="34" charset="0"/>
                <a:ea typeface="Calibri" panose="020F0502020204030204" pitchFamily="34" charset="0"/>
              </a:rPr>
              <a:t>delayed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There may be value in using MN models to forecast WQ protection/improvements.</a:t>
            </a:r>
          </a:p>
        </p:txBody>
      </p:sp>
    </p:spTree>
    <p:extLst>
      <p:ext uri="{BB962C8B-B14F-4D97-AF65-F5344CB8AC3E}">
        <p14:creationId xmlns:p14="http://schemas.microsoft.com/office/powerpoint/2010/main" val="2919326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75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5BC0C2F-AC85-43EA-917A-07C5FD5E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35" y="1615764"/>
            <a:ext cx="7921021" cy="5068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6186A-4772-42C7-9408-348864DF9D64}"/>
              </a:ext>
            </a:extLst>
          </p:cNvPr>
          <p:cNvSpPr txBox="1"/>
          <p:nvPr/>
        </p:nvSpPr>
        <p:spPr>
          <a:xfrm>
            <a:off x="1" y="3075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 in Minnesota and Chesapeake Bay Watershed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7C271-3D89-4688-B8DB-9CD2F68B0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3676666"/>
            <a:ext cx="1573453" cy="12240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BC534D-1172-4823-A124-B164FF5C3647}"/>
              </a:ext>
            </a:extLst>
          </p:cNvPr>
          <p:cNvCxnSpPr/>
          <p:nvPr/>
        </p:nvCxnSpPr>
        <p:spPr>
          <a:xfrm>
            <a:off x="5463570" y="2349189"/>
            <a:ext cx="0" cy="22071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AC0E04-56F9-446D-931B-4A43248E37DD}"/>
              </a:ext>
            </a:extLst>
          </p:cNvPr>
          <p:cNvCxnSpPr>
            <a:cxnSpLocks/>
          </p:cNvCxnSpPr>
          <p:nvPr/>
        </p:nvCxnSpPr>
        <p:spPr>
          <a:xfrm flipH="1">
            <a:off x="3676259" y="4519830"/>
            <a:ext cx="6328" cy="162107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482005-B542-4EC0-8A7B-79427DFFFCB8}"/>
              </a:ext>
            </a:extLst>
          </p:cNvPr>
          <p:cNvCxnSpPr>
            <a:cxnSpLocks/>
          </p:cNvCxnSpPr>
          <p:nvPr/>
        </p:nvCxnSpPr>
        <p:spPr>
          <a:xfrm flipH="1">
            <a:off x="7790089" y="3968258"/>
            <a:ext cx="158620" cy="181947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A9CC5BF-C45B-4DC5-9AB2-D976296EDC20}"/>
              </a:ext>
            </a:extLst>
          </p:cNvPr>
          <p:cNvCxnSpPr>
            <a:cxnSpLocks/>
          </p:cNvCxnSpPr>
          <p:nvPr/>
        </p:nvCxnSpPr>
        <p:spPr>
          <a:xfrm flipH="1">
            <a:off x="8208023" y="6034487"/>
            <a:ext cx="1" cy="195942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C0D00F-4377-4248-9101-E86CE9E8EC68}"/>
              </a:ext>
            </a:extLst>
          </p:cNvPr>
          <p:cNvCxnSpPr>
            <a:cxnSpLocks/>
          </p:cNvCxnSpPr>
          <p:nvPr/>
        </p:nvCxnSpPr>
        <p:spPr>
          <a:xfrm>
            <a:off x="4152900" y="6271846"/>
            <a:ext cx="203243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239763-8FBD-42A1-BB6F-F484A0FBE646}"/>
              </a:ext>
            </a:extLst>
          </p:cNvPr>
          <p:cNvCxnSpPr>
            <a:cxnSpLocks/>
          </p:cNvCxnSpPr>
          <p:nvPr/>
        </p:nvCxnSpPr>
        <p:spPr>
          <a:xfrm>
            <a:off x="3562735" y="5575442"/>
            <a:ext cx="227047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C3DBDAB-8D8B-4E12-A173-32B8B9EEE702}"/>
              </a:ext>
            </a:extLst>
          </p:cNvPr>
          <p:cNvSpPr txBox="1"/>
          <p:nvPr/>
        </p:nvSpPr>
        <p:spPr>
          <a:xfrm>
            <a:off x="1007310" y="904290"/>
            <a:ext cx="8341019" cy="38100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 of Chesapeake Bay         Land of 10,000 Lakes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(and a Few Reservoirs)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8693F6-BBED-4361-8E79-A031526001D0}"/>
              </a:ext>
            </a:extLst>
          </p:cNvPr>
          <p:cNvSpPr txBox="1"/>
          <p:nvPr/>
        </p:nvSpPr>
        <p:spPr>
          <a:xfrm>
            <a:off x="8509415" y="3946836"/>
            <a:ext cx="3368251" cy="1295400"/>
          </a:xfrm>
          <a:prstGeom prst="rect">
            <a:avLst/>
          </a:prstGeom>
        </p:spPr>
        <p:txBody>
          <a:bodyPr wrap="square" rtlCol="0">
            <a:normAutofit fontScale="92500" lnSpcReduction="20000"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- Receiving waters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- Lakes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- Wetlands</a:t>
            </a:r>
          </a:p>
        </p:txBody>
      </p:sp>
    </p:spTree>
    <p:extLst>
      <p:ext uri="{BB962C8B-B14F-4D97-AF65-F5344CB8AC3E}">
        <p14:creationId xmlns:p14="http://schemas.microsoft.com/office/powerpoint/2010/main" val="112783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0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rgbClr val="FFFFFF"/>
                </a:solidFill>
              </a:rPr>
              <a:t>Less of this…</a:t>
            </a:r>
          </a:p>
        </p:txBody>
      </p:sp>
      <p:pic>
        <p:nvPicPr>
          <p:cNvPr id="4" name="Picture 2" descr="http://www.chesapeakebay.net/images/blog/jan_18_13big.jpg"/>
          <p:cNvPicPr>
            <a:picLocks noChangeAspect="1" noChangeArrowheads="1"/>
          </p:cNvPicPr>
          <p:nvPr/>
        </p:nvPicPr>
        <p:blipFill rotWithShape="1">
          <a:blip r:embed="rId2" cstate="print"/>
          <a:srcRect l="5073" r="19985" b="-2"/>
          <a:stretch/>
        </p:blipFill>
        <p:spPr bwMode="auto">
          <a:xfrm>
            <a:off x="1762227" y="321733"/>
            <a:ext cx="3120339" cy="621453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7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7C617E-B795-4296-BA1A-382C67DBD7A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D647E-A22D-4F62-9901-AD2C09078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44"/>
          <a:stretch/>
        </p:blipFill>
        <p:spPr>
          <a:xfrm>
            <a:off x="5055267" y="428007"/>
            <a:ext cx="5319162" cy="29678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38A602-4E17-484A-A2D6-AFDE2BBB9787}"/>
              </a:ext>
            </a:extLst>
          </p:cNvPr>
          <p:cNvSpPr/>
          <p:nvPr/>
        </p:nvSpPr>
        <p:spPr>
          <a:xfrm>
            <a:off x="5055267" y="3615397"/>
            <a:ext cx="5319162" cy="29208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</a:rPr>
              <a:t>Less of This</a:t>
            </a:r>
          </a:p>
        </p:txBody>
      </p:sp>
    </p:spTree>
    <p:extLst>
      <p:ext uri="{BB962C8B-B14F-4D97-AF65-F5344CB8AC3E}">
        <p14:creationId xmlns:p14="http://schemas.microsoft.com/office/powerpoint/2010/main" val="306587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90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rgbClr val="FFFFFF"/>
                </a:solidFill>
              </a:rPr>
              <a:t>More of this…</a:t>
            </a:r>
          </a:p>
        </p:txBody>
      </p:sp>
      <p:pic>
        <p:nvPicPr>
          <p:cNvPr id="4" name="Picture 3" descr="A hand holding a fish&#10;&#10;Description generated with very high confidence">
            <a:extLst>
              <a:ext uri="{FF2B5EF4-FFF2-40B4-BE49-F238E27FC236}">
                <a16:creationId xmlns:a16="http://schemas.microsoft.com/office/drawing/2014/main" id="{F3B8D481-8D8D-4B08-BFB2-144BD09419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r="4377" b="-4"/>
          <a:stretch/>
        </p:blipFill>
        <p:spPr>
          <a:xfrm>
            <a:off x="1762227" y="321734"/>
            <a:ext cx="3120339" cy="2212975"/>
          </a:xfrm>
          <a:prstGeom prst="rect">
            <a:avLst/>
          </a:prstGeom>
        </p:spPr>
      </p:pic>
      <p:pic>
        <p:nvPicPr>
          <p:cNvPr id="1026" name="Picture 2" descr="Carp in bay grass bed, Poplar Harbor (&lt;a href='https://www.flickr.com/photos/29388462@N06/5051652569'&gt;view on Flickr&lt;/a&gt;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4" r="23090" b="2"/>
          <a:stretch/>
        </p:blipFill>
        <p:spPr bwMode="auto">
          <a:xfrm>
            <a:off x="1762227" y="2695575"/>
            <a:ext cx="3120339" cy="384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sherman Island National Wildlife Refuge (&lt;a href='http://www.flickr.com/photos/29388462@N06/6969949796'&gt;view on Flickr&lt;/a&gt;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741"/>
          <a:stretch/>
        </p:blipFill>
        <p:spPr bwMode="auto">
          <a:xfrm>
            <a:off x="5014722" y="321733"/>
            <a:ext cx="5417534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17029" y="6536267"/>
            <a:ext cx="20574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A076633-F49B-410D-B8F5-4FB6D61F0B3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9C6E84-DD4D-429D-9A8E-E91244C3E7CE}"/>
              </a:ext>
            </a:extLst>
          </p:cNvPr>
          <p:cNvSpPr/>
          <p:nvPr/>
        </p:nvSpPr>
        <p:spPr>
          <a:xfrm>
            <a:off x="5014722" y="3550449"/>
            <a:ext cx="5415052" cy="29858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</a:rPr>
              <a:t>More of This</a:t>
            </a:r>
          </a:p>
        </p:txBody>
      </p:sp>
    </p:spTree>
    <p:extLst>
      <p:ext uri="{BB962C8B-B14F-4D97-AF65-F5344CB8AC3E}">
        <p14:creationId xmlns:p14="http://schemas.microsoft.com/office/powerpoint/2010/main" val="417191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C24742-9826-4942-BEDB-348F5302E48D}"/>
              </a:ext>
            </a:extLst>
          </p:cNvPr>
          <p:cNvSpPr txBox="1"/>
          <p:nvPr/>
        </p:nvSpPr>
        <p:spPr>
          <a:xfrm>
            <a:off x="109537" y="924580"/>
            <a:ext cx="11972925" cy="6037540"/>
          </a:xfrm>
          <a:prstGeom prst="rect">
            <a:avLst/>
          </a:prstGeom>
        </p:spPr>
        <p:txBody>
          <a:bodyPr wrap="square" rtlCol="0"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5900" b="1" u="sng" dirty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  <a:p>
            <a:pPr>
              <a:lnSpc>
                <a:spcPct val="110000"/>
              </a:lnSpc>
            </a:pPr>
            <a:endParaRPr lang="en-US" sz="21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1999 – Lawsuit by American Canoe Association </a:t>
            </a:r>
          </a:p>
          <a:p>
            <a:pPr>
              <a:lnSpc>
                <a:spcPct val="110000"/>
              </a:lnSpc>
            </a:pP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		and American Littoral Society</a:t>
            </a:r>
          </a:p>
          <a:p>
            <a:pPr>
              <a:lnSpc>
                <a:spcPct val="110000"/>
              </a:lnSpc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2010 – TMDL put in place</a:t>
            </a:r>
          </a:p>
          <a:p>
            <a:pPr>
              <a:lnSpc>
                <a:spcPct val="110000"/>
              </a:lnSpc>
            </a:pP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		Reduction in annual loads to Chesapeake Bay:</a:t>
            </a:r>
          </a:p>
          <a:p>
            <a:pPr>
              <a:lnSpc>
                <a:spcPct val="110000"/>
              </a:lnSpc>
            </a:pP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5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for N, 24% for P, 20% for Sediment</a:t>
            </a:r>
          </a:p>
          <a:p>
            <a:pPr>
              <a:lnSpc>
                <a:spcPct val="110000"/>
              </a:lnSpc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2017 – Mid-Point Assessment</a:t>
            </a:r>
          </a:p>
          <a:p>
            <a:pPr lvl="1">
              <a:lnSpc>
                <a:spcPct val="110000"/>
              </a:lnSpc>
            </a:pP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		60% of the management practices implemented</a:t>
            </a:r>
          </a:p>
          <a:p>
            <a:pPr>
              <a:lnSpc>
                <a:spcPct val="110000"/>
              </a:lnSpc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2025 – TMDL Goal Date</a:t>
            </a:r>
          </a:p>
          <a:p>
            <a:pPr lvl="1">
              <a:lnSpc>
                <a:spcPct val="110000"/>
              </a:lnSpc>
            </a:pPr>
            <a:r>
              <a:rPr lang="en-US" sz="5900" b="1" dirty="0">
                <a:latin typeface="Arial" panose="020B0604020202020204" pitchFamily="34" charset="0"/>
                <a:cs typeface="Arial" panose="020B0604020202020204" pitchFamily="34" charset="0"/>
              </a:rPr>
              <a:t>		100% of the management practices implemented</a:t>
            </a:r>
          </a:p>
          <a:p>
            <a:pPr lvl="1">
              <a:lnSpc>
                <a:spcPct val="110000"/>
              </a:lnSpc>
            </a:pPr>
            <a:endParaRPr lang="en-US" sz="5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57150">
              <a:lnSpc>
                <a:spcPct val="110000"/>
              </a:lnSpc>
            </a:pP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57150">
              <a:lnSpc>
                <a:spcPct val="110000"/>
              </a:lnSpc>
            </a:pPr>
            <a:r>
              <a:rPr lang="en-US" sz="5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Minnesota Clean Water, Land and Legacy Amendment:  2008 </a:t>
            </a:r>
            <a:r>
              <a:rPr lang="en-US" sz="5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2034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39CA25-0D68-4B79-9129-9370ECFD6A2C}"/>
              </a:ext>
            </a:extLst>
          </p:cNvPr>
          <p:cNvSpPr txBox="1"/>
          <p:nvPr/>
        </p:nvSpPr>
        <p:spPr>
          <a:xfrm>
            <a:off x="0" y="9590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Chesapeake Bay Watershed TMDL for Nutrients and Sediment</a:t>
            </a:r>
          </a:p>
        </p:txBody>
      </p:sp>
    </p:spTree>
    <p:extLst>
      <p:ext uri="{BB962C8B-B14F-4D97-AF65-F5344CB8AC3E}">
        <p14:creationId xmlns:p14="http://schemas.microsoft.com/office/powerpoint/2010/main" val="523209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EDFCC-2328-45D3-A1B3-3098B531CE83}"/>
              </a:ext>
            </a:extLst>
          </p:cNvPr>
          <p:cNvSpPr txBox="1">
            <a:spLocks/>
          </p:cNvSpPr>
          <p:nvPr/>
        </p:nvSpPr>
        <p:spPr>
          <a:xfrm>
            <a:off x="178676" y="1103586"/>
            <a:ext cx="6096000" cy="4953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Federal agencies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Environmental Protection Agency (EPA)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 Department of Agriculture (USDA)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 Forest Service (USFS)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 Geological Survey (USGS)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 Fish and Wildlife Service (USFWS)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more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State agencies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Natural Resources/Environmental departments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Agricultural departments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Parks and Recreation groups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Fish and Wildlife agencies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Local Governments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36690B-FAF2-4612-9430-374210A20EB1}"/>
              </a:ext>
            </a:extLst>
          </p:cNvPr>
          <p:cNvSpPr txBox="1">
            <a:spLocks/>
          </p:cNvSpPr>
          <p:nvPr/>
        </p:nvSpPr>
        <p:spPr>
          <a:xfrm>
            <a:off x="6274676" y="1027386"/>
            <a:ext cx="5778062" cy="5105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Non-profit organizations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Chesapeake Bay Foundation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Center for Watershed Protection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Ducks Unlimited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National Fish and Wildlife Foundation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more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Academic institutions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Land grant universities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Cooperative Extension programs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Sea Grant programs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Research centers and consortiums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more</a:t>
            </a:r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2C0D6-41A5-4359-8F5D-E94B67715A22}"/>
              </a:ext>
            </a:extLst>
          </p:cNvPr>
          <p:cNvSpPr txBox="1"/>
          <p:nvPr/>
        </p:nvSpPr>
        <p:spPr>
          <a:xfrm>
            <a:off x="1" y="9073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Chesapeake Bay Watershed TMDL Stakeholders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E8572-13E9-49B0-B5F1-9654602A906A}"/>
              </a:ext>
            </a:extLst>
          </p:cNvPr>
          <p:cNvSpPr txBox="1"/>
          <p:nvPr/>
        </p:nvSpPr>
        <p:spPr>
          <a:xfrm>
            <a:off x="6433645" y="5643150"/>
            <a:ext cx="5460124" cy="979272"/>
          </a:xfrm>
          <a:prstGeom prst="rect">
            <a:avLst/>
          </a:prstGeom>
        </p:spPr>
        <p:txBody>
          <a:bodyPr wrap="square" rtlCol="0">
            <a:normAutofit fontScale="47500" lnSpcReduction="20000"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5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Chesapeake Bay Program</a:t>
            </a:r>
          </a:p>
          <a:p>
            <a:pPr>
              <a:lnSpc>
                <a:spcPct val="110000"/>
              </a:lnSpc>
            </a:pPr>
            <a:r>
              <a:rPr lang="en-US" sz="5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www.chesapeakebay.net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14456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0395" y="1183687"/>
            <a:ext cx="11677649" cy="45259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that contribute the most to the problem must do the most to resolve the problem.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All reductions in loads are credited toward achieving final assigned loads.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 of allocated loads must result in attainment of water quality standards</a:t>
            </a:r>
          </a:p>
          <a:p>
            <a:pPr marL="0" indent="0">
              <a:buNone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8511" y="3510536"/>
            <a:ext cx="5957349" cy="2795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010652" y="163096"/>
            <a:ext cx="111813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Chesapeake Bay TMDL Philosophy for Planning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C8E7F0-43E7-401F-AE70-56CE19BB0251}"/>
              </a:ext>
            </a:extLst>
          </p:cNvPr>
          <p:cNvGrpSpPr/>
          <p:nvPr/>
        </p:nvGrpSpPr>
        <p:grpSpPr>
          <a:xfrm>
            <a:off x="2970720" y="3621900"/>
            <a:ext cx="7953044" cy="3085036"/>
            <a:chOff x="2828223" y="3515478"/>
            <a:chExt cx="7953044" cy="3085036"/>
          </a:xfrm>
        </p:grpSpPr>
        <p:sp>
          <p:nvSpPr>
            <p:cNvPr id="5" name="TextBox 4"/>
            <p:cNvSpPr txBox="1"/>
            <p:nvPr/>
          </p:nvSpPr>
          <p:spPr>
            <a:xfrm>
              <a:off x="3304062" y="6138849"/>
              <a:ext cx="21707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Effectiveness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2556354" y="5510826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Effort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5474849" y="6269069"/>
              <a:ext cx="3681046" cy="2616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Down Arrow 6"/>
            <p:cNvSpPr/>
            <p:nvPr/>
          </p:nvSpPr>
          <p:spPr>
            <a:xfrm rot="10800000">
              <a:off x="2970721" y="3515478"/>
              <a:ext cx="209255" cy="171177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12558A-7CA4-4D0B-908D-A1305AC93549}"/>
                </a:ext>
              </a:extLst>
            </p:cNvPr>
            <p:cNvSpPr txBox="1"/>
            <p:nvPr/>
          </p:nvSpPr>
          <p:spPr>
            <a:xfrm>
              <a:off x="7211919" y="5569629"/>
              <a:ext cx="1553717" cy="496223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pPr marL="0" indent="0" algn="l">
                <a:lnSpc>
                  <a:spcPct val="110000"/>
                </a:lnSpc>
                <a:spcBef>
                  <a:spcPts val="0"/>
                </a:spcBef>
                <a:buNone/>
              </a:pP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WWTPs</a:t>
              </a: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864F272E-868C-42F1-BF47-DD986851A0CA}"/>
                </a:ext>
              </a:extLst>
            </p:cNvPr>
            <p:cNvSpPr/>
            <p:nvPr/>
          </p:nvSpPr>
          <p:spPr>
            <a:xfrm rot="10800000">
              <a:off x="7752315" y="4881817"/>
              <a:ext cx="342900" cy="568186"/>
            </a:xfrm>
            <a:prstGeom prst="downArrow">
              <a:avLst/>
            </a:prstGeom>
            <a:solidFill>
              <a:schemeClr val="tx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B3BF94A2-4BAB-4AC5-AD61-0C42A74EFE84}"/>
                </a:ext>
              </a:extLst>
            </p:cNvPr>
            <p:cNvSpPr/>
            <p:nvPr/>
          </p:nvSpPr>
          <p:spPr>
            <a:xfrm rot="7708589">
              <a:off x="7143922" y="4972815"/>
              <a:ext cx="342900" cy="568186"/>
            </a:xfrm>
            <a:prstGeom prst="downArrow">
              <a:avLst/>
            </a:prstGeom>
            <a:solidFill>
              <a:schemeClr val="tx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12DC6915-4699-44D5-BDD8-0FD6FE1968F7}"/>
                </a:ext>
              </a:extLst>
            </p:cNvPr>
            <p:cNvSpPr/>
            <p:nvPr/>
          </p:nvSpPr>
          <p:spPr>
            <a:xfrm rot="10800000">
              <a:off x="7752314" y="4184635"/>
              <a:ext cx="342900" cy="568186"/>
            </a:xfrm>
            <a:prstGeom prst="downArrow">
              <a:avLst/>
            </a:prstGeom>
            <a:solidFill>
              <a:schemeClr val="tx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C20F21-463E-40FD-A3CB-AE592F2FDAD6}"/>
                </a:ext>
              </a:extLst>
            </p:cNvPr>
            <p:cNvSpPr txBox="1"/>
            <p:nvPr/>
          </p:nvSpPr>
          <p:spPr>
            <a:xfrm>
              <a:off x="8203074" y="4357529"/>
              <a:ext cx="25781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 BMPs</a:t>
              </a:r>
            </a:p>
            <a:p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 BMPs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C1EF557-0951-4F9E-A038-DC69D8B7865A}"/>
              </a:ext>
            </a:extLst>
          </p:cNvPr>
          <p:cNvSpPr txBox="1"/>
          <p:nvPr/>
        </p:nvSpPr>
        <p:spPr>
          <a:xfrm>
            <a:off x="498709" y="-166628"/>
            <a:ext cx="1235242" cy="138602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1593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3214" y="3857642"/>
            <a:ext cx="3743008" cy="1901474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Basin allocations for Nitrogen and Phosphorus</a:t>
            </a:r>
          </a:p>
          <a:p>
            <a:pPr marL="0" indent="0" algn="ctr" eaLnBrk="1" hangingPunct="1">
              <a:buFontTx/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(Million pounds per year)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5335D-E007-433A-A539-C574897A5787}"/>
              </a:ext>
            </a:extLst>
          </p:cNvPr>
          <p:cNvSpPr/>
          <p:nvPr/>
        </p:nvSpPr>
        <p:spPr>
          <a:xfrm>
            <a:off x="1525211" y="433934"/>
            <a:ext cx="39196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Goals Established by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State and Watershed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952BF-407D-47E4-828A-44D11392B142}"/>
              </a:ext>
            </a:extLst>
          </p:cNvPr>
          <p:cNvSpPr txBox="1"/>
          <p:nvPr/>
        </p:nvSpPr>
        <p:spPr>
          <a:xfrm>
            <a:off x="394435" y="58161"/>
            <a:ext cx="1235242" cy="138602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16B8F-1C70-422F-A80C-05C7AF42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167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78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 fontScale="92500" lnSpcReduction="20000"/>
      </a:bodyPr>
      <a:lstStyle>
        <a:defPPr marL="0" indent="0" algn="l">
          <a:lnSpc>
            <a:spcPct val="110000"/>
          </a:lnSpc>
          <a:spcBef>
            <a:spcPts val="0"/>
          </a:spcBef>
          <a:buNone/>
          <a:defRPr sz="3000" b="1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12253</TotalTime>
  <Words>699</Words>
  <Application>Microsoft Office PowerPoint</Application>
  <PresentationFormat>Widescreen</PresentationFormat>
  <Paragraphs>220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Calisto MT</vt:lpstr>
      <vt:lpstr>Lato Black</vt:lpstr>
      <vt:lpstr>Wingdings</vt:lpstr>
      <vt:lpstr>Office Theme</vt:lpstr>
      <vt:lpstr>PowerPoint Presentation</vt:lpstr>
      <vt:lpstr>PowerPoint Presentation</vt:lpstr>
      <vt:lpstr>PowerPoint Presentation</vt:lpstr>
      <vt:lpstr>Less of this…</vt:lpstr>
      <vt:lpstr>More of this…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Optimization engine</vt:lpstr>
      <vt:lpstr>PowerPoint Presentation</vt:lpstr>
      <vt:lpstr>Nitrogen Conceptual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Capel, Paul D</dc:creator>
  <cp:lastModifiedBy>Kasey Gerkovich</cp:lastModifiedBy>
  <cp:revision>6</cp:revision>
  <dcterms:created xsi:type="dcterms:W3CDTF">2019-06-26T21:00:32Z</dcterms:created>
  <dcterms:modified xsi:type="dcterms:W3CDTF">2019-07-15T14:57:03Z</dcterms:modified>
</cp:coreProperties>
</file>